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5" r:id="rId2"/>
  </p:sldMasterIdLst>
  <p:notesMasterIdLst>
    <p:notesMasterId r:id="rId17"/>
  </p:notesMasterIdLst>
  <p:sldIdLst>
    <p:sldId id="256" r:id="rId3"/>
    <p:sldId id="259" r:id="rId4"/>
    <p:sldId id="416" r:id="rId5"/>
    <p:sldId id="262" r:id="rId6"/>
    <p:sldId id="417" r:id="rId7"/>
    <p:sldId id="264" r:id="rId8"/>
    <p:sldId id="263" r:id="rId9"/>
    <p:sldId id="265" r:id="rId10"/>
    <p:sldId id="419" r:id="rId11"/>
    <p:sldId id="267" r:id="rId12"/>
    <p:sldId id="268" r:id="rId13"/>
    <p:sldId id="269" r:id="rId14"/>
    <p:sldId id="418" r:id="rId15"/>
    <p:sldId id="274" r:id="rId16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Montserrat" panose="02000505000000020004" pitchFamily="2" charset="0"/>
      <p:regular r:id="rId22"/>
      <p:bold r:id="rId23"/>
      <p:italic r:id="rId24"/>
      <p:boldItalic r:id="rId25"/>
    </p:embeddedFont>
    <p:embeddedFont>
      <p:font typeface="Montserrat Light" panose="00000400000000000000" pitchFamily="2" charset="0"/>
      <p:regular r:id="rId26"/>
      <p:bold r:id="rId27"/>
      <p:italic r:id="rId28"/>
      <p:boldItalic r:id="rId29"/>
    </p:embeddedFont>
    <p:embeddedFont>
      <p:font typeface="Source Code Pro" panose="020B0509030403020204" pitchFamily="49" charset="0"/>
      <p:regular r:id="rId30"/>
      <p:bold r:id="rId31"/>
      <p:italic r:id="rId32"/>
      <p:boldItalic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</p:embeddedFontLst>
  <p:custDataLst>
    <p:tags r:id="rId3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heQMjsX87KgQQjFGhXPS883ByV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customschemas.google.com/relationships/presentationmetadata" Target="meta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" name="Google Shape;2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7a9693b73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7a9693b73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2e9ea1896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1" name="Google Shape;651;g2e9ea1896e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7a9693b73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7a9693b73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1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6" name="Google Shape;276;p1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6908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ctrTitle"/>
          </p:nvPr>
        </p:nvSpPr>
        <p:spPr>
          <a:xfrm>
            <a:off x="685800" y="1771550"/>
            <a:ext cx="77724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48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676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1295400" y="253603"/>
            <a:ext cx="7412037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3000"/>
              <a:buNone/>
              <a:defRPr sz="2800" b="0" i="0" u="none" strike="noStrike" cap="none">
                <a:solidFill>
                  <a:srgbClr val="337FC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3000"/>
              <a:buNone/>
              <a:defRPr sz="2800" b="0" i="0" u="none" strike="noStrike" cap="none">
                <a:solidFill>
                  <a:srgbClr val="337FCC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3000"/>
              <a:buNone/>
              <a:defRPr sz="2800" b="0" i="0" u="none" strike="noStrike" cap="none">
                <a:solidFill>
                  <a:srgbClr val="337FCC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3000"/>
              <a:buNone/>
              <a:defRPr sz="2800" b="0" i="0" u="none" strike="noStrike" cap="none">
                <a:solidFill>
                  <a:srgbClr val="337FCC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3000"/>
              <a:buNone/>
              <a:defRPr sz="2800" b="0" i="0" u="none" strike="noStrike" cap="none">
                <a:solidFill>
                  <a:srgbClr val="337FCC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3000"/>
              <a:buNone/>
              <a:defRPr sz="2800" b="0" i="0" u="none" strike="noStrike" cap="none">
                <a:solidFill>
                  <a:srgbClr val="337FCC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3000"/>
              <a:buNone/>
              <a:defRPr sz="2800" b="0" i="0" u="none" strike="noStrike" cap="none">
                <a:solidFill>
                  <a:srgbClr val="337FCC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3000"/>
              <a:buNone/>
              <a:defRPr sz="2800" b="0" i="0" u="none" strike="noStrike" cap="none">
                <a:solidFill>
                  <a:srgbClr val="337FCC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3000"/>
              <a:buNone/>
              <a:defRPr sz="2800" b="0" i="0" u="none" strike="noStrike" cap="none">
                <a:solidFill>
                  <a:srgbClr val="337FCC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>
            <a:off x="1295400" y="1314450"/>
            <a:ext cx="7412037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68300" algn="l" rtl="0">
              <a:lnSpc>
                <a:spcPct val="110000"/>
              </a:lnSpc>
              <a:spcBef>
                <a:spcPts val="880"/>
              </a:spcBef>
              <a:spcAft>
                <a:spcPts val="0"/>
              </a:spcAft>
              <a:buClr>
                <a:srgbClr val="333366"/>
              </a:buClr>
              <a:buSzPts val="2200"/>
              <a:buFont typeface="Verdana"/>
              <a:buChar char="•"/>
              <a:defRPr sz="2200" b="0" i="0" u="none" strike="noStrike" cap="none">
                <a:solidFill>
                  <a:srgbClr val="33336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333366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rgbClr val="33336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333366"/>
              </a:buClr>
              <a:buSzPts val="2400"/>
              <a:buFont typeface="Verdana"/>
              <a:buChar char="•"/>
              <a:defRPr sz="2400" b="0" i="0" u="none" strike="noStrike" cap="none">
                <a:solidFill>
                  <a:srgbClr val="33336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333366"/>
              </a:buClr>
              <a:buSzPts val="1600"/>
              <a:buFont typeface="Verdana"/>
              <a:buChar char="–"/>
              <a:defRPr sz="1600" b="0" i="0" u="none" strike="noStrike" cap="none">
                <a:solidFill>
                  <a:srgbClr val="33336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333366"/>
              </a:buClr>
              <a:buSzPts val="1200"/>
              <a:buFont typeface="Verdana"/>
              <a:buChar char="»"/>
              <a:defRPr sz="1200" b="0" i="0" u="none" strike="noStrike" cap="none">
                <a:solidFill>
                  <a:srgbClr val="33336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4800" algn="l" rtl="0">
              <a:spcBef>
                <a:spcPts val="240"/>
              </a:spcBef>
              <a:spcAft>
                <a:spcPts val="0"/>
              </a:spcAft>
              <a:buClr>
                <a:srgbClr val="333366"/>
              </a:buClr>
              <a:buSzPts val="1200"/>
              <a:buFont typeface="Verdana"/>
              <a:buChar char="»"/>
              <a:defRPr sz="1200" b="0" i="0" u="none" strike="noStrike" cap="none">
                <a:solidFill>
                  <a:srgbClr val="333366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4800" algn="l" rtl="0">
              <a:spcBef>
                <a:spcPts val="240"/>
              </a:spcBef>
              <a:spcAft>
                <a:spcPts val="0"/>
              </a:spcAft>
              <a:buClr>
                <a:srgbClr val="333366"/>
              </a:buClr>
              <a:buSzPts val="1200"/>
              <a:buFont typeface="Verdana"/>
              <a:buChar char="»"/>
              <a:defRPr sz="1200" b="0" i="0" u="none" strike="noStrike" cap="none">
                <a:solidFill>
                  <a:srgbClr val="333366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rgbClr val="333366"/>
              </a:buClr>
              <a:buSzPts val="1200"/>
              <a:buFont typeface="Verdana"/>
              <a:buChar char="»"/>
              <a:defRPr sz="1200" b="0" i="0" u="none" strike="noStrike" cap="none">
                <a:solidFill>
                  <a:srgbClr val="333366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4800" algn="l" rtl="0">
              <a:spcBef>
                <a:spcPts val="240"/>
              </a:spcBef>
              <a:spcAft>
                <a:spcPts val="0"/>
              </a:spcAft>
              <a:buClr>
                <a:srgbClr val="333366"/>
              </a:buClr>
              <a:buSzPts val="1200"/>
              <a:buFont typeface="Verdana"/>
              <a:buChar char="»"/>
              <a:defRPr sz="1200" b="0" i="0" u="none" strike="noStrike" cap="none">
                <a:solidFill>
                  <a:srgbClr val="333366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ldNum" idx="12"/>
          </p:nvPr>
        </p:nvSpPr>
        <p:spPr>
          <a:xfrm>
            <a:off x="7967662" y="4800600"/>
            <a:ext cx="719137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66"/>
              </a:buClr>
              <a:buFont typeface="Verdana"/>
              <a:buNone/>
              <a:defRPr sz="1000" b="0" i="0" u="none" strike="noStrike" cap="none">
                <a:solidFill>
                  <a:srgbClr val="33336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66"/>
              </a:buClr>
              <a:buFont typeface="Verdana"/>
              <a:buNone/>
              <a:defRPr sz="1000" b="0" i="0" u="none" strike="noStrike" cap="none">
                <a:solidFill>
                  <a:srgbClr val="33336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66"/>
              </a:buClr>
              <a:buFont typeface="Verdana"/>
              <a:buNone/>
              <a:defRPr sz="1000" b="0" i="0" u="none" strike="noStrike" cap="none">
                <a:solidFill>
                  <a:srgbClr val="33336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66"/>
              </a:buClr>
              <a:buFont typeface="Verdana"/>
              <a:buNone/>
              <a:defRPr sz="1000" b="0" i="0" u="none" strike="noStrike" cap="none">
                <a:solidFill>
                  <a:srgbClr val="33336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66"/>
              </a:buClr>
              <a:buFont typeface="Verdana"/>
              <a:buNone/>
              <a:defRPr sz="1000" b="0" i="0" u="none" strike="noStrike" cap="none">
                <a:solidFill>
                  <a:srgbClr val="33336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66"/>
              </a:buClr>
              <a:buFont typeface="Verdana"/>
              <a:buNone/>
              <a:defRPr sz="1000" b="0" i="0" u="none" strike="noStrike" cap="none">
                <a:solidFill>
                  <a:srgbClr val="333366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66"/>
              </a:buClr>
              <a:buFont typeface="Verdana"/>
              <a:buNone/>
              <a:defRPr sz="1000" b="0" i="0" u="none" strike="noStrike" cap="none">
                <a:solidFill>
                  <a:srgbClr val="333366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66"/>
              </a:buClr>
              <a:buFont typeface="Verdana"/>
              <a:buNone/>
              <a:defRPr sz="1000" b="0" i="0" u="none" strike="noStrike" cap="none">
                <a:solidFill>
                  <a:srgbClr val="333366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66"/>
              </a:buClr>
              <a:buFont typeface="Verdana"/>
              <a:buNone/>
              <a:defRPr sz="1000" b="0" i="0" u="none" strike="noStrike" cap="none">
                <a:solidFill>
                  <a:srgbClr val="333366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3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284548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/>
          <p:nvPr/>
        </p:nvSpPr>
        <p:spPr>
          <a:xfrm>
            <a:off x="0" y="0"/>
            <a:ext cx="2767800" cy="5143500"/>
          </a:xfrm>
          <a:prstGeom prst="rect">
            <a:avLst/>
          </a:prstGeom>
          <a:solidFill>
            <a:srgbClr val="162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3165234" y="1146050"/>
            <a:ext cx="4809000" cy="3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▣"/>
              <a:defRPr sz="3000"/>
            </a:lvl1pPr>
            <a:lvl2pPr marL="914400" lvl="1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□"/>
              <a:defRPr sz="3000"/>
            </a:lvl2pPr>
            <a:lvl3pPr marL="1371600" lvl="2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grpSp>
        <p:nvGrpSpPr>
          <p:cNvPr id="54" name="Google Shape;54;p13"/>
          <p:cNvGrpSpPr/>
          <p:nvPr/>
        </p:nvGrpSpPr>
        <p:grpSpPr>
          <a:xfrm>
            <a:off x="801025" y="1121365"/>
            <a:ext cx="1957200" cy="922385"/>
            <a:chOff x="801025" y="1190353"/>
            <a:chExt cx="1957200" cy="1229847"/>
          </a:xfrm>
        </p:grpSpPr>
        <p:sp>
          <p:nvSpPr>
            <p:cNvPr id="55" name="Google Shape;55;p13"/>
            <p:cNvSpPr txBox="1"/>
            <p:nvPr/>
          </p:nvSpPr>
          <p:spPr>
            <a:xfrm>
              <a:off x="801025" y="1190353"/>
              <a:ext cx="19572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400"/>
                <a:buFont typeface="Arial"/>
                <a:buNone/>
              </a:pPr>
              <a:r>
                <a:rPr lang="en" sz="9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‘’</a:t>
              </a:r>
              <a:endParaRPr sz="9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1397400" y="1396000"/>
              <a:ext cx="772200" cy="1024200"/>
            </a:xfrm>
            <a:prstGeom prst="rect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3489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2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6071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15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2058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706" cy="205261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706" cy="79266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824" cy="39364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4162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0"/>
          <p:cNvSpPr txBox="1"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27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0"/>
          <p:cNvSpPr>
            <a:spLocks noGrp="1"/>
          </p:cNvSpPr>
          <p:nvPr>
            <p:ph type="pic" idx="2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</p:sp>
      <p:sp>
        <p:nvSpPr>
          <p:cNvPr id="30" name="Google Shape;30;p80"/>
          <p:cNvSpPr txBox="1">
            <a:spLocks noGrp="1"/>
          </p:cNvSpPr>
          <p:nvPr>
            <p:ph type="body" idx="1"/>
          </p:nvPr>
        </p:nvSpPr>
        <p:spPr>
          <a:xfrm>
            <a:off x="866216" y="2743200"/>
            <a:ext cx="3813734" cy="1028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900" lvl="0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120"/>
              <a:buNone/>
              <a:defRPr sz="1050"/>
            </a:lvl1pPr>
            <a:lvl2pPr marL="685800" lvl="1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900"/>
            </a:lvl2pPr>
            <a:lvl3pPr marL="1028700" lvl="2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00"/>
              <a:buNone/>
              <a:defRPr sz="750"/>
            </a:lvl3pPr>
            <a:lvl4pPr marL="1371600" lvl="3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4pPr>
            <a:lvl5pPr marL="1714500" lvl="4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5pPr>
            <a:lvl6pPr marL="2057400" lvl="5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6pPr>
            <a:lvl7pPr marL="2400300" lvl="6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7pPr>
            <a:lvl8pPr marL="2743200" lvl="7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8pPr>
            <a:lvl9pPr marL="3086100" lvl="8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9pPr>
          </a:lstStyle>
          <a:p>
            <a:endParaRPr/>
          </a:p>
        </p:txBody>
      </p:sp>
      <p:sp>
        <p:nvSpPr>
          <p:cNvPr id="2" name="Google Shape;18;p78">
            <a:extLst>
              <a:ext uri="{FF2B5EF4-FFF2-40B4-BE49-F238E27FC236}">
                <a16:creationId xmlns:a16="http://schemas.microsoft.com/office/drawing/2014/main" id="{61667C2A-1481-834D-0297-64DD236D0217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Google Shape;19;p78">
            <a:extLst>
              <a:ext uri="{FF2B5EF4-FFF2-40B4-BE49-F238E27FC236}">
                <a16:creationId xmlns:a16="http://schemas.microsoft.com/office/drawing/2014/main" id="{608AAF7D-4DA3-B969-BCC7-86B085F6C4B4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Google Shape;20;p78">
            <a:extLst>
              <a:ext uri="{FF2B5EF4-FFF2-40B4-BE49-F238E27FC236}">
                <a16:creationId xmlns:a16="http://schemas.microsoft.com/office/drawing/2014/main" id="{903E7D21-C1BD-7078-E4AC-975EFF3321C9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0DEF1-E467-49D9-906F-966D9468DD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526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62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115" name="Google Shape;115;p6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6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6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092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6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63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6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6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6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30045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7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7"/>
          <p:cNvSpPr txBox="1">
            <a:spLocks noGrp="1"/>
          </p:cNvSpPr>
          <p:nvPr>
            <p:ph type="body" idx="1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2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itle and Table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5"/>
          <p:cNvSpPr txBox="1">
            <a:spLocks noGrp="1"/>
          </p:cNvSpPr>
          <p:nvPr>
            <p:ph type="title"/>
          </p:nvPr>
        </p:nvSpPr>
        <p:spPr>
          <a:xfrm>
            <a:off x="1295400" y="253604"/>
            <a:ext cx="7391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65"/>
          <p:cNvSpPr txBox="1">
            <a:spLocks noGrp="1"/>
          </p:cNvSpPr>
          <p:nvPr>
            <p:ph type="sldNum" idx="12"/>
          </p:nvPr>
        </p:nvSpPr>
        <p:spPr>
          <a:xfrm>
            <a:off x="7967664" y="4800600"/>
            <a:ext cx="719137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563" b="0" i="0" u="none" strike="noStrike" cap="none">
                <a:solidFill>
                  <a:srgbClr val="33336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563" b="0" i="0" u="none" strike="noStrike" cap="none">
                <a:solidFill>
                  <a:srgbClr val="33336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563" b="0" i="0" u="none" strike="noStrike" cap="none">
                <a:solidFill>
                  <a:srgbClr val="33336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563" b="0" i="0" u="none" strike="noStrike" cap="none">
                <a:solidFill>
                  <a:srgbClr val="33336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563" b="0" i="0" u="none" strike="noStrike" cap="none">
                <a:solidFill>
                  <a:srgbClr val="33336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563" b="0" i="0" u="none" strike="noStrike" cap="none">
                <a:solidFill>
                  <a:srgbClr val="333366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563" b="0" i="0" u="none" strike="noStrike" cap="none">
                <a:solidFill>
                  <a:srgbClr val="333366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563" b="0" i="0" u="none" strike="noStrike" cap="none">
                <a:solidFill>
                  <a:srgbClr val="333366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563" b="0" i="0" u="none" strike="noStrike" cap="none">
                <a:solidFill>
                  <a:srgbClr val="333366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888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8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body" idx="1"/>
          </p:nvPr>
        </p:nvSpPr>
        <p:spPr>
          <a:xfrm>
            <a:off x="855300" y="1430150"/>
            <a:ext cx="3473100" cy="3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body" idx="2"/>
          </p:nvPr>
        </p:nvSpPr>
        <p:spPr>
          <a:xfrm>
            <a:off x="4815605" y="1430150"/>
            <a:ext cx="3473100" cy="3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1" name="Google Shape;21;p2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0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85800" y="1771550"/>
            <a:ext cx="77724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3707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767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chemeClr val="accent1"/>
            </a:gs>
            <a:gs pos="100000">
              <a:srgbClr val="D1F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5"/>
          <p:cNvGrpSpPr/>
          <p:nvPr/>
        </p:nvGrpSpPr>
        <p:grpSpPr>
          <a:xfrm>
            <a:off x="3078602" y="0"/>
            <a:ext cx="6065388" cy="5143642"/>
            <a:chOff x="2052402" y="0"/>
            <a:chExt cx="6065388" cy="5143642"/>
          </a:xfrm>
        </p:grpSpPr>
        <p:sp>
          <p:nvSpPr>
            <p:cNvPr id="17" name="Google Shape;17;p5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5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5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Google Shape;20;p5"/>
          <p:cNvSpPr txBox="1">
            <a:spLocks noGrp="1"/>
          </p:cNvSpPr>
          <p:nvPr>
            <p:ph type="ctrTitle"/>
          </p:nvPr>
        </p:nvSpPr>
        <p:spPr>
          <a:xfrm>
            <a:off x="685800" y="1668151"/>
            <a:ext cx="7772400" cy="13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685800" y="3076652"/>
            <a:ext cx="7772400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425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07421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56" r:id="rId2"/>
    <p:sldLayoutId id="2147483657" r:id="rId3"/>
    <p:sldLayoutId id="2147483659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5" Type="http://schemas.openxmlformats.org/officeDocument/2006/relationships/image" Target="../media/image13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5" Type="http://schemas.openxmlformats.org/officeDocument/2006/relationships/image" Target="../media/image20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hyperlink" Target="https://libguides.ucd.ie/newstudents/home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4" Type="http://schemas.openxmlformats.org/officeDocument/2006/relationships/hyperlink" Target="https://www.ucd.ie/library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0.xml"/><Relationship Id="rId5" Type="http://schemas.openxmlformats.org/officeDocument/2006/relationships/image" Target="../media/image12.jpg"/><Relationship Id="rId4" Type="http://schemas.openxmlformats.org/officeDocument/2006/relationships/hyperlink" Target="https://libcal.ucd.ie/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"/>
          <p:cNvSpPr txBox="1">
            <a:spLocks noGrp="1"/>
          </p:cNvSpPr>
          <p:nvPr>
            <p:ph type="ctrTitle"/>
          </p:nvPr>
        </p:nvSpPr>
        <p:spPr>
          <a:xfrm>
            <a:off x="691200" y="1522399"/>
            <a:ext cx="7772400" cy="209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dirty="0"/>
              <a:t>Welcome to </a:t>
            </a:r>
            <a:br>
              <a:rPr lang="en" dirty="0"/>
            </a:br>
            <a:r>
              <a:rPr lang="en" dirty="0"/>
              <a:t>UCD Library</a:t>
            </a:r>
            <a:endParaRPr dirty="0"/>
          </a:p>
        </p:txBody>
      </p:sp>
      <p:pic>
        <p:nvPicPr>
          <p:cNvPr id="32" name="Google Shape;32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1200" y="4123254"/>
            <a:ext cx="1255977" cy="52511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19" name="Google Shape;119;p1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855" y="4572000"/>
            <a:ext cx="665135" cy="29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2" descr="Graphical user interface, applicati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33500" y="876300"/>
            <a:ext cx="6477000" cy="33909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26" name="Google Shape;126;p1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831" y="4717800"/>
            <a:ext cx="665138" cy="29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8839202" cy="3077352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4"/>
          <p:cNvSpPr txBox="1"/>
          <p:nvPr/>
        </p:nvSpPr>
        <p:spPr>
          <a:xfrm>
            <a:off x="2081700" y="3730400"/>
            <a:ext cx="4980600" cy="7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ucd.ie/library/guides/</a:t>
            </a:r>
            <a:endParaRPr sz="30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018745F-49FE-6141-D414-D9B38BE19A6A}"/>
              </a:ext>
            </a:extLst>
          </p:cNvPr>
          <p:cNvSpPr/>
          <p:nvPr/>
        </p:nvSpPr>
        <p:spPr>
          <a:xfrm>
            <a:off x="152400" y="152400"/>
            <a:ext cx="2161309" cy="301336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7a9693b73a_0_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AD39651-CA45-F701-EB29-FDF85027F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571" y="0"/>
            <a:ext cx="6918858" cy="5143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96"/>
          <p:cNvSpPr txBox="1">
            <a:spLocks noGrp="1"/>
          </p:cNvSpPr>
          <p:nvPr>
            <p:ph type="title"/>
          </p:nvPr>
        </p:nvSpPr>
        <p:spPr>
          <a:xfrm>
            <a:off x="435575" y="451941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4800" dirty="0"/>
              <a:t>Support</a:t>
            </a:r>
            <a:endParaRPr sz="4800" dirty="0"/>
          </a:p>
        </p:txBody>
      </p:sp>
      <p:sp>
        <p:nvSpPr>
          <p:cNvPr id="654" name="Google Shape;654;p96"/>
          <p:cNvSpPr txBox="1">
            <a:spLocks noGrp="1"/>
          </p:cNvSpPr>
          <p:nvPr>
            <p:ph type="body" idx="1"/>
          </p:nvPr>
        </p:nvSpPr>
        <p:spPr>
          <a:xfrm>
            <a:off x="855300" y="1054800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Contact your </a:t>
            </a:r>
            <a:r>
              <a:rPr lang="en" dirty="0"/>
              <a:t>Teaching</a:t>
            </a:r>
            <a:r>
              <a:rPr lang="en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Librarian: </a:t>
            </a:r>
            <a:r>
              <a:rPr lang="en" dirty="0">
                <a:solidFill>
                  <a:schemeClr val="dk1"/>
                </a:solidFill>
              </a:rPr>
              <a:t>https://www.ucd.ie/library/contact/tll/</a:t>
            </a:r>
            <a:endParaRPr sz="2400" i="0" strike="noStrike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i="0" strike="noStrike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Use the Library Chat tool: https://www.ucd.ie/library/contact/chat/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Ask our staff at the library’s information desks.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Email us at libraryinfo@ucd.ie</a:t>
            </a:r>
            <a:endParaRPr dirty="0"/>
          </a:p>
        </p:txBody>
      </p:sp>
      <p:sp>
        <p:nvSpPr>
          <p:cNvPr id="655" name="Google Shape;655;p9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656" name="Google Shape;656;p96" descr="Classroo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373" y="103798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9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827" y="2255791"/>
            <a:ext cx="696946" cy="696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96" descr="Informati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6827" y="3256146"/>
            <a:ext cx="696946" cy="696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96" descr="Emai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4173" y="414023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8014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14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176" name="Google Shape;176;p2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42928" y="243505"/>
            <a:ext cx="1198890" cy="5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3" descr="A picture containing outdoor, sky, water, sunse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3"/>
          <p:cNvSpPr txBox="1"/>
          <p:nvPr/>
        </p:nvSpPr>
        <p:spPr>
          <a:xfrm>
            <a:off x="2441749" y="321547"/>
            <a:ext cx="416001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" sz="4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ucd.ie/library</a:t>
            </a:r>
            <a:endParaRPr sz="4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"/>
          <p:cNvSpPr txBox="1">
            <a:spLocks noGrp="1"/>
          </p:cNvSpPr>
          <p:nvPr>
            <p:ph type="title"/>
          </p:nvPr>
        </p:nvSpPr>
        <p:spPr>
          <a:xfrm>
            <a:off x="855300" y="211166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/>
              <a:t>Orientation Welcome</a:t>
            </a:r>
            <a:endParaRPr dirty="0"/>
          </a:p>
        </p:txBody>
      </p:sp>
      <p:sp>
        <p:nvSpPr>
          <p:cNvPr id="53" name="Google Shape;53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54" name="Google Shape;54;p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855" y="4592506"/>
            <a:ext cx="618361" cy="27109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4"/>
          <p:cNvSpPr txBox="1"/>
          <p:nvPr/>
        </p:nvSpPr>
        <p:spPr>
          <a:xfrm>
            <a:off x="2472015" y="4432468"/>
            <a:ext cx="419997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 dirty="0">
                <a:solidFill>
                  <a:srgbClr val="0B9CCA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libguides.ucd.ie/newstudents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screenshot of a library&#10;&#10;Description automatically generated">
            <a:extLst>
              <a:ext uri="{FF2B5EF4-FFF2-40B4-BE49-F238E27FC236}">
                <a16:creationId xmlns:a16="http://schemas.microsoft.com/office/drawing/2014/main" id="{2531595D-1D1C-BEE4-C1C5-B581733C2B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0171" y="631218"/>
            <a:ext cx="4623658" cy="377749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2"/>
            </a:gs>
            <a:gs pos="100000">
              <a:schemeClr val="accent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"/>
          <p:cNvSpPr txBox="1">
            <a:spLocks noGrp="1"/>
          </p:cNvSpPr>
          <p:nvPr>
            <p:ph type="title"/>
          </p:nvPr>
        </p:nvSpPr>
        <p:spPr>
          <a:xfrm>
            <a:off x="153448" y="2973532"/>
            <a:ext cx="4335425" cy="1307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</a:pPr>
            <a:r>
              <a:rPr lang="en-US" sz="3200" dirty="0">
                <a:solidFill>
                  <a:schemeClr val="bg1"/>
                </a:solidFill>
                <a:latin typeface="Montserrat" panose="02000505000000020004" pitchFamily="2" charset="0"/>
              </a:rPr>
              <a:t>Health Sciences &amp; James Joyce Libraries</a:t>
            </a:r>
            <a:endParaRPr sz="32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pic>
        <p:nvPicPr>
          <p:cNvPr id="3" name="Picture 2" descr="A room with tables and chairs&#10;&#10;Description automatically generated">
            <a:extLst>
              <a:ext uri="{FF2B5EF4-FFF2-40B4-BE49-F238E27FC236}">
                <a16:creationId xmlns:a16="http://schemas.microsoft.com/office/drawing/2014/main" id="{79012533-E15F-8542-24D9-A6B6E75B0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0" y="1447213"/>
            <a:ext cx="4009307" cy="2672871"/>
          </a:xfrm>
          <a:prstGeom prst="rect">
            <a:avLst/>
          </a:prstGeom>
        </p:spPr>
      </p:pic>
      <p:pic>
        <p:nvPicPr>
          <p:cNvPr id="4" name="Picture 3" descr="A group of people sitting at tables in a library&#10;&#10;Description automatically generated">
            <a:extLst>
              <a:ext uri="{FF2B5EF4-FFF2-40B4-BE49-F238E27FC236}">
                <a16:creationId xmlns:a16="http://schemas.microsoft.com/office/drawing/2014/main" id="{0BB7D78B-050A-5880-E5E9-E8C23C065D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448" y="862072"/>
            <a:ext cx="4258040" cy="19215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3945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 txBox="1">
            <a:spLocks noGrp="1"/>
          </p:cNvSpPr>
          <p:nvPr>
            <p:ph type="title"/>
          </p:nvPr>
        </p:nvSpPr>
        <p:spPr>
          <a:xfrm>
            <a:off x="818086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4400" dirty="0"/>
              <a:t>New to UCD Library</a:t>
            </a:r>
            <a:endParaRPr sz="4400" dirty="0"/>
          </a:p>
        </p:txBody>
      </p:sp>
      <p:sp>
        <p:nvSpPr>
          <p:cNvPr id="79" name="Google Shape;79;p7"/>
          <p:cNvSpPr txBox="1">
            <a:spLocks noGrp="1"/>
          </p:cNvSpPr>
          <p:nvPr>
            <p:ph type="body" idx="1"/>
          </p:nvPr>
        </p:nvSpPr>
        <p:spPr>
          <a:xfrm>
            <a:off x="818086" y="1826447"/>
            <a:ext cx="7433400" cy="114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3200" dirty="0"/>
              <a:t>Studying on campus</a:t>
            </a:r>
            <a:endParaRPr sz="32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3200" dirty="0"/>
              <a:t>Studying at home</a:t>
            </a:r>
            <a:endParaRPr sz="32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3200" dirty="0"/>
              <a:t>A mixture of both</a:t>
            </a:r>
            <a:endParaRPr sz="3200" dirty="0"/>
          </a:p>
        </p:txBody>
      </p:sp>
      <p:sp>
        <p:nvSpPr>
          <p:cNvPr id="80" name="Google Shape;80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81" name="Google Shape;81;p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855" y="4572000"/>
            <a:ext cx="665135" cy="29159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Google Shape;270;p9">
            <a:extLst>
              <a:ext uri="{FF2B5EF4-FFF2-40B4-BE49-F238E27FC236}">
                <a16:creationId xmlns:a16="http://schemas.microsoft.com/office/drawing/2014/main" id="{9C548225-C6E0-0A0E-FE7B-CBDDCF6C9D9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4" t="16125" r="17236" b="6973"/>
          <a:stretch>
            <a:fillRect/>
          </a:stretch>
        </p:blipFill>
        <p:spPr bwMode="auto">
          <a:xfrm>
            <a:off x="2049067" y="627460"/>
            <a:ext cx="6887765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oogle Shape;269;p9">
            <a:extLst>
              <a:ext uri="{FF2B5EF4-FFF2-40B4-BE49-F238E27FC236}">
                <a16:creationId xmlns:a16="http://schemas.microsoft.com/office/drawing/2014/main" id="{116B6E09-4749-4932-B08C-76E2B6BD9F12}"/>
              </a:ext>
            </a:extLst>
          </p:cNvPr>
          <p:cNvSpPr txBox="1"/>
          <p:nvPr/>
        </p:nvSpPr>
        <p:spPr>
          <a:xfrm>
            <a:off x="1398984" y="21299"/>
            <a:ext cx="6346031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7145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0574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4003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7432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en-US" sz="2700" kern="0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0"/>
                <a:ea typeface="Century Gothic"/>
                <a:cs typeface="Century Gothic"/>
                <a:sym typeface="Century Gothic"/>
                <a:hlinkClick r:id="rId4"/>
              </a:rPr>
              <a:t>Our Library Website: ucd.ie/library</a:t>
            </a:r>
            <a:endParaRPr sz="1200" kern="0" dirty="0">
              <a:solidFill>
                <a:schemeClr val="accent1">
                  <a:lumMod val="75000"/>
                </a:schemeClr>
              </a:solidFill>
              <a:latin typeface="Montserrat" panose="02000505000000020004" pitchFamily="2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772" name="TextBox 3">
            <a:extLst>
              <a:ext uri="{FF2B5EF4-FFF2-40B4-BE49-F238E27FC236}">
                <a16:creationId xmlns:a16="http://schemas.microsoft.com/office/drawing/2014/main" id="{E42198EA-B637-A9CF-7564-BFD0347C1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35" y="2718198"/>
            <a:ext cx="175119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7145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0574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4003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7432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IE" altLang="en-US" sz="2100" dirty="0">
                <a:solidFill>
                  <a:schemeClr val="accent1">
                    <a:lumMod val="50000"/>
                  </a:schemeClr>
                </a:solidFill>
                <a:latin typeface="Montserrat" panose="02000505000000020004" pitchFamily="2" charset="0"/>
              </a:rPr>
              <a:t>Real-Time</a:t>
            </a:r>
          </a:p>
          <a:p>
            <a:r>
              <a:rPr lang="en-IE" altLang="en-US" sz="2100" dirty="0">
                <a:solidFill>
                  <a:schemeClr val="accent1">
                    <a:lumMod val="50000"/>
                  </a:schemeClr>
                </a:solidFill>
                <a:latin typeface="Montserrat" panose="02000505000000020004" pitchFamily="2" charset="0"/>
              </a:rPr>
              <a:t>Occupancy</a:t>
            </a:r>
          </a:p>
          <a:p>
            <a:r>
              <a:rPr lang="en-IE" altLang="en-US" sz="2100" dirty="0">
                <a:solidFill>
                  <a:schemeClr val="accent1">
                    <a:lumMod val="50000"/>
                  </a:schemeClr>
                </a:solidFill>
                <a:latin typeface="Montserrat" panose="02000505000000020004" pitchFamily="2" charset="0"/>
              </a:rPr>
              <a:t>Check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5A1F31A-6235-5D05-5283-F7FA4193EE32}"/>
              </a:ext>
            </a:extLst>
          </p:cNvPr>
          <p:cNvCxnSpPr>
            <a:cxnSpLocks/>
          </p:cNvCxnSpPr>
          <p:nvPr/>
        </p:nvCxnSpPr>
        <p:spPr>
          <a:xfrm flipV="1">
            <a:off x="1369112" y="3354222"/>
            <a:ext cx="1755088" cy="174952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4" name="TextBox 8">
            <a:extLst>
              <a:ext uri="{FF2B5EF4-FFF2-40B4-BE49-F238E27FC236}">
                <a16:creationId xmlns:a16="http://schemas.microsoft.com/office/drawing/2014/main" id="{1B26085B-51F8-9125-A63A-CCC2F24FC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07" y="1451820"/>
            <a:ext cx="146327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7145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0574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4003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7432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IE" altLang="en-US" sz="2100" dirty="0">
                <a:solidFill>
                  <a:schemeClr val="accent1">
                    <a:lumMod val="50000"/>
                  </a:schemeClr>
                </a:solidFill>
                <a:latin typeface="Montserrat" panose="02000505000000020004" pitchFamily="2" charset="0"/>
              </a:rPr>
              <a:t>Opening </a:t>
            </a:r>
          </a:p>
          <a:p>
            <a:r>
              <a:rPr lang="en-IE" altLang="en-US" sz="2100" dirty="0">
                <a:solidFill>
                  <a:schemeClr val="accent1">
                    <a:lumMod val="50000"/>
                  </a:schemeClr>
                </a:solidFill>
                <a:latin typeface="Montserrat" panose="02000505000000020004" pitchFamily="2" charset="0"/>
              </a:rPr>
              <a:t>Hours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71FF0DC-1859-7720-1BD4-15F7D4E1C7FF}"/>
              </a:ext>
            </a:extLst>
          </p:cNvPr>
          <p:cNvCxnSpPr>
            <a:cxnSpLocks/>
          </p:cNvCxnSpPr>
          <p:nvPr/>
        </p:nvCxnSpPr>
        <p:spPr>
          <a:xfrm>
            <a:off x="1632348" y="1820466"/>
            <a:ext cx="1821656" cy="327422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6" name="TextBox 13">
            <a:extLst>
              <a:ext uri="{FF2B5EF4-FFF2-40B4-BE49-F238E27FC236}">
                <a16:creationId xmlns:a16="http://schemas.microsoft.com/office/drawing/2014/main" id="{CEE7CCE9-0FE8-CD30-7472-6F9BE0606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5" y="4113967"/>
            <a:ext cx="12573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7145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0574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4003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7432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IE" altLang="en-US" sz="2100" dirty="0">
                <a:solidFill>
                  <a:schemeClr val="accent1">
                    <a:lumMod val="50000"/>
                  </a:schemeClr>
                </a:solidFill>
                <a:latin typeface="Montserrat" panose="02000505000000020004" pitchFamily="2" charset="0"/>
              </a:rPr>
              <a:t>Study Seats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A8DE4B4-FCBE-30BC-CD19-CD2B6D786DAE}"/>
              </a:ext>
            </a:extLst>
          </p:cNvPr>
          <p:cNvCxnSpPr>
            <a:cxnSpLocks/>
          </p:cNvCxnSpPr>
          <p:nvPr/>
        </p:nvCxnSpPr>
        <p:spPr>
          <a:xfrm flipV="1">
            <a:off x="1240632" y="4426744"/>
            <a:ext cx="1613297" cy="11311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AA68598-B4A5-965C-6034-AF5C675A0404}"/>
              </a:ext>
            </a:extLst>
          </p:cNvPr>
          <p:cNvSpPr txBox="1"/>
          <p:nvPr/>
        </p:nvSpPr>
        <p:spPr>
          <a:xfrm>
            <a:off x="5008364" y="2911072"/>
            <a:ext cx="13852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7145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0574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4003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7432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IE" sz="1800" dirty="0">
                <a:solidFill>
                  <a:schemeClr val="bg1"/>
                </a:solidFill>
                <a:latin typeface="Montserrat" panose="02000505000000020004" pitchFamily="2" charset="0"/>
              </a:rPr>
              <a:t>Explore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8CF53F-FEA5-941F-DFF5-41291757684C}"/>
              </a:ext>
            </a:extLst>
          </p:cNvPr>
          <p:cNvSpPr txBox="1"/>
          <p:nvPr/>
        </p:nvSpPr>
        <p:spPr>
          <a:xfrm>
            <a:off x="2286000" y="2395538"/>
            <a:ext cx="4572000" cy="2135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7145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0574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4003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7432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IE" sz="788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Explore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10EA3C-71F4-6DAC-601E-A0F1E77ECEE6}"/>
              </a:ext>
            </a:extLst>
          </p:cNvPr>
          <p:cNvSpPr txBox="1"/>
          <p:nvPr/>
        </p:nvSpPr>
        <p:spPr>
          <a:xfrm>
            <a:off x="2286000" y="2395538"/>
            <a:ext cx="4572000" cy="2135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7145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0574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4003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7432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IE" sz="788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Explore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22F180-FC8E-ABC9-6C82-E0BFE3C37E92}"/>
              </a:ext>
            </a:extLst>
          </p:cNvPr>
          <p:cNvSpPr txBox="1"/>
          <p:nvPr/>
        </p:nvSpPr>
        <p:spPr>
          <a:xfrm>
            <a:off x="2286000" y="2395538"/>
            <a:ext cx="4572000" cy="2135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7145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0574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4003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7432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IE" sz="788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Explore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59FD23-53DB-B019-1D6C-BC2C45BB166D}"/>
              </a:ext>
            </a:extLst>
          </p:cNvPr>
          <p:cNvSpPr txBox="1"/>
          <p:nvPr/>
        </p:nvSpPr>
        <p:spPr>
          <a:xfrm>
            <a:off x="5056909" y="3951685"/>
            <a:ext cx="1336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7145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0574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4003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7432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IE" sz="1800" dirty="0">
                <a:solidFill>
                  <a:schemeClr val="bg1"/>
                </a:solidFill>
                <a:latin typeface="Montserrat" panose="02000505000000020004" pitchFamily="2" charset="0"/>
              </a:rPr>
              <a:t>Training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F82D12-FE76-08CA-94FC-C8D4C1BF21B7}"/>
              </a:ext>
            </a:extLst>
          </p:cNvPr>
          <p:cNvSpPr txBox="1"/>
          <p:nvPr/>
        </p:nvSpPr>
        <p:spPr>
          <a:xfrm>
            <a:off x="6980635" y="2874169"/>
            <a:ext cx="1771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7145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0574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4003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7432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IE" sz="1800" dirty="0">
                <a:solidFill>
                  <a:schemeClr val="bg1"/>
                </a:solidFill>
                <a:latin typeface="Montserrat" panose="02000505000000020004" pitchFamily="2" charset="0"/>
              </a:rPr>
              <a:t>Open Access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ED19EC-8B8F-010B-F265-1BB113A961C5}"/>
              </a:ext>
            </a:extLst>
          </p:cNvPr>
          <p:cNvSpPr txBox="1"/>
          <p:nvPr/>
        </p:nvSpPr>
        <p:spPr>
          <a:xfrm>
            <a:off x="7245928" y="3975497"/>
            <a:ext cx="1151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7145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0574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4003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7432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IE" sz="1800" dirty="0">
                <a:solidFill>
                  <a:schemeClr val="bg1"/>
                </a:solidFill>
                <a:latin typeface="Montserrat" panose="02000505000000020004" pitchFamily="2" charset="0"/>
              </a:rPr>
              <a:t>Citation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EF5DD6C-66DC-F2DF-B595-F9EE55C165D9}"/>
              </a:ext>
            </a:extLst>
          </p:cNvPr>
          <p:cNvSpPr txBox="1"/>
          <p:nvPr/>
        </p:nvSpPr>
        <p:spPr>
          <a:xfrm>
            <a:off x="5225654" y="1295401"/>
            <a:ext cx="35266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7145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0574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4003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7432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IE" sz="1800" dirty="0">
                <a:solidFill>
                  <a:schemeClr val="bg1"/>
                </a:solidFill>
                <a:latin typeface="Montserrat" panose="02000505000000020004" pitchFamily="2" charset="0"/>
              </a:rPr>
              <a:t>Rolling Information</a:t>
            </a:r>
          </a:p>
        </p:txBody>
      </p:sp>
      <p:sp>
        <p:nvSpPr>
          <p:cNvPr id="32786" name="TextBox 3">
            <a:extLst>
              <a:ext uri="{FF2B5EF4-FFF2-40B4-BE49-F238E27FC236}">
                <a16:creationId xmlns:a16="http://schemas.microsoft.com/office/drawing/2014/main" id="{0E8F6672-D47A-98FA-92AD-26C10D6FF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07" y="460044"/>
            <a:ext cx="4572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7145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0574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4003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743200" algn="l" defTabSz="685800" rtl="0" eaLnBrk="1" latinLnBrk="0" hangingPunct="1"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IE" altLang="en-US" sz="2100" dirty="0">
                <a:solidFill>
                  <a:schemeClr val="accent1">
                    <a:lumMod val="50000"/>
                  </a:schemeClr>
                </a:solidFill>
                <a:latin typeface="Montserrat" panose="02000505000000020004" pitchFamily="2" charset="0"/>
              </a:rPr>
              <a:t>Searching</a:t>
            </a:r>
          </a:p>
          <a:p>
            <a:r>
              <a:rPr lang="en-IE" altLang="en-US" sz="2100" dirty="0">
                <a:solidFill>
                  <a:schemeClr val="accent1">
                    <a:lumMod val="50000"/>
                  </a:schemeClr>
                </a:solidFill>
                <a:latin typeface="Montserrat" panose="02000505000000020004" pitchFamily="2" charset="0"/>
              </a:rPr>
              <a:t>Online Tools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ED37868-2195-67AF-54E0-3F9A9413AD0F}"/>
              </a:ext>
            </a:extLst>
          </p:cNvPr>
          <p:cNvCxnSpPr>
            <a:cxnSpLocks/>
          </p:cNvCxnSpPr>
          <p:nvPr/>
        </p:nvCxnSpPr>
        <p:spPr>
          <a:xfrm>
            <a:off x="1914526" y="613497"/>
            <a:ext cx="1878806" cy="155972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71045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"/>
          <p:cNvSpPr txBox="1">
            <a:spLocks noGrp="1"/>
          </p:cNvSpPr>
          <p:nvPr>
            <p:ph type="title"/>
          </p:nvPr>
        </p:nvSpPr>
        <p:spPr>
          <a:xfrm>
            <a:off x="707394" y="3644724"/>
            <a:ext cx="7957104" cy="652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600"/>
              <a:t>www.ucd.ie/library/onlinetools/</a:t>
            </a:r>
            <a:endParaRPr sz="3600"/>
          </a:p>
        </p:txBody>
      </p:sp>
      <p:sp>
        <p:nvSpPr>
          <p:cNvPr id="94" name="Google Shape;94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95" name="Google Shape;95;p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855" y="4572000"/>
            <a:ext cx="665135" cy="29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F13960-87EC-EFDE-4461-AFE3CB210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59378"/>
            <a:ext cx="9144000" cy="308534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87" name="Google Shape;87;p8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855" y="4572000"/>
            <a:ext cx="665135" cy="29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8" descr="Graphical user interface, applicati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3078" y="1039790"/>
            <a:ext cx="7487506" cy="265476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7a9693b73a_0_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02" name="Google Shape;102;g27a9693b73a_0_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675" y="241325"/>
            <a:ext cx="3943625" cy="26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27a9693b73a_0_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9700" y="152400"/>
            <a:ext cx="3703594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27a9693b73a_0_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65775" y="3027475"/>
            <a:ext cx="1741518" cy="1963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27a9693b73a_0_19" descr="A picture containing drawing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5855" y="4572000"/>
            <a:ext cx="665135" cy="2915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27a9693b73a_0_19"/>
          <p:cNvSpPr txBox="1"/>
          <p:nvPr/>
        </p:nvSpPr>
        <p:spPr>
          <a:xfrm>
            <a:off x="375500" y="3404300"/>
            <a:ext cx="1867800" cy="9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Services</a:t>
            </a:r>
            <a:endParaRPr sz="30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3"/>
          <p:cNvSpPr txBox="1"/>
          <p:nvPr/>
        </p:nvSpPr>
        <p:spPr>
          <a:xfrm>
            <a:off x="4393115" y="1235095"/>
            <a:ext cx="4696438" cy="2481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4500"/>
              <a:buFont typeface="Century Gothic"/>
              <a:buNone/>
            </a:pPr>
            <a:r>
              <a:rPr lang="en-US" sz="3200" b="0" i="0" u="none" strike="noStrike" cap="none" dirty="0">
                <a:solidFill>
                  <a:schemeClr val="accent1"/>
                </a:solidFill>
                <a:latin typeface="Montserrat" panose="02000505000000020004" pitchFamily="2" charset="0"/>
                <a:ea typeface="Century Gothic"/>
                <a:cs typeface="Century Gothic"/>
                <a:sym typeface="Century Gothic"/>
              </a:rPr>
              <a:t>Bookable zoom rooms (JJL)</a:t>
            </a:r>
            <a:endParaRPr sz="3200" dirty="0">
              <a:solidFill>
                <a:schemeClr val="accent1"/>
              </a:solidFill>
              <a:latin typeface="Montserrat" panose="02000505000000020004" pitchFamily="2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entury Gothic"/>
              <a:buNone/>
            </a:pPr>
            <a:endParaRPr sz="3200" b="0" i="0" u="none" strike="noStrike" cap="none" dirty="0">
              <a:solidFill>
                <a:schemeClr val="accent1"/>
              </a:solidFill>
              <a:latin typeface="Montserrat" panose="02000505000000020004" pitchFamily="2" charset="0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EBEBEB"/>
              </a:buClr>
              <a:buSzPts val="4500"/>
              <a:buFont typeface="Century Gothic"/>
              <a:buNone/>
            </a:pPr>
            <a:r>
              <a:rPr lang="en-US" sz="3200" b="0" i="0" u="sng" strike="noStrike" cap="none" dirty="0">
                <a:solidFill>
                  <a:schemeClr val="accent1"/>
                </a:solidFill>
                <a:latin typeface="Montserrat" panose="02000505000000020004" pitchFamily="2" charset="0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https://libcal.ucd.ie/r</a:t>
            </a:r>
            <a:endParaRPr sz="3200" b="0" i="0" u="none" strike="noStrike" cap="none" dirty="0">
              <a:solidFill>
                <a:schemeClr val="accent1"/>
              </a:solidFill>
              <a:latin typeface="Montserrat" panose="02000505000000020004" pitchFamily="2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Picture 2" descr="A room with glass doors&#10;&#10;Description automatically generated">
            <a:extLst>
              <a:ext uri="{FF2B5EF4-FFF2-40B4-BE49-F238E27FC236}">
                <a16:creationId xmlns:a16="http://schemas.microsoft.com/office/drawing/2014/main" id="{8E46DF38-E576-2AF3-BEA7-BCFD544C56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70" y="921766"/>
            <a:ext cx="3920490" cy="29403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77958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4"/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icholas template">
  <a:themeElements>
    <a:clrScheme name="Custom 347">
      <a:dk1>
        <a:srgbClr val="1E2124"/>
      </a:dk1>
      <a:lt1>
        <a:srgbClr val="FFFFFF"/>
      </a:lt1>
      <a:dk2>
        <a:srgbClr val="7C8894"/>
      </a:dk2>
      <a:lt2>
        <a:srgbClr val="E6ECEE"/>
      </a:lt2>
      <a:accent1>
        <a:srgbClr val="2AC3F3"/>
      </a:accent1>
      <a:accent2>
        <a:srgbClr val="004591"/>
      </a:accent2>
      <a:accent3>
        <a:srgbClr val="6BD8B6"/>
      </a:accent3>
      <a:accent4>
        <a:srgbClr val="A9E04B"/>
      </a:accent4>
      <a:accent5>
        <a:srgbClr val="F3C744"/>
      </a:accent5>
      <a:accent6>
        <a:srgbClr val="F37768"/>
      </a:accent6>
      <a:hlink>
        <a:srgbClr val="003C7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icholas template">
  <a:themeElements>
    <a:clrScheme name="Custom 347">
      <a:dk1>
        <a:srgbClr val="1E2124"/>
      </a:dk1>
      <a:lt1>
        <a:srgbClr val="FFFFFF"/>
      </a:lt1>
      <a:dk2>
        <a:srgbClr val="7C8894"/>
      </a:dk2>
      <a:lt2>
        <a:srgbClr val="E6ECEE"/>
      </a:lt2>
      <a:accent1>
        <a:srgbClr val="2AC3F3"/>
      </a:accent1>
      <a:accent2>
        <a:srgbClr val="004591"/>
      </a:accent2>
      <a:accent3>
        <a:srgbClr val="6BD8B6"/>
      </a:accent3>
      <a:accent4>
        <a:srgbClr val="A9E04B"/>
      </a:accent4>
      <a:accent5>
        <a:srgbClr val="F3C744"/>
      </a:accent5>
      <a:accent6>
        <a:srgbClr val="F37768"/>
      </a:accent6>
      <a:hlink>
        <a:srgbClr val="003C7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170</Words>
  <Application>Microsoft Office PowerPoint</Application>
  <PresentationFormat>On-screen Show (16:9)</PresentationFormat>
  <Paragraphs>51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Verdana</vt:lpstr>
      <vt:lpstr>Montserrat</vt:lpstr>
      <vt:lpstr>Source Code Pro</vt:lpstr>
      <vt:lpstr>Calibri</vt:lpstr>
      <vt:lpstr>Montserrat Light</vt:lpstr>
      <vt:lpstr>Arial</vt:lpstr>
      <vt:lpstr>Century Gothic</vt:lpstr>
      <vt:lpstr>Nicholas template</vt:lpstr>
      <vt:lpstr>1_Nicholas template</vt:lpstr>
      <vt:lpstr>Welcome to  UCD Library</vt:lpstr>
      <vt:lpstr>Orientation Welcome</vt:lpstr>
      <vt:lpstr>Health Sciences &amp; James Joyce Libraries</vt:lpstr>
      <vt:lpstr>New to UCD Library</vt:lpstr>
      <vt:lpstr>PowerPoint Presentation</vt:lpstr>
      <vt:lpstr>www.ucd.ie/library/onlinetools/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Support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Library</dc:creator>
  <cp:lastModifiedBy>Marta Bustillo</cp:lastModifiedBy>
  <cp:revision>3</cp:revision>
  <dcterms:modified xsi:type="dcterms:W3CDTF">2024-08-26T12:22:30Z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521102BF-9700-4CBA-86BE-51A667EE1EFE</vt:lpwstr>
  </property>
  <property fmtid="{D5CDD505-2E9C-101B-9397-08002B2CF9AE}" pid="3" name="ArticulatePath">
    <vt:lpwstr>Orientation 2023 CLLs</vt:lpwstr>
  </property>
</Properties>
</file>